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66" r:id="rId3"/>
    <p:sldId id="259" r:id="rId4"/>
    <p:sldId id="260" r:id="rId5"/>
    <p:sldId id="261" r:id="rId6"/>
    <p:sldId id="262" r:id="rId7"/>
    <p:sldId id="263" r:id="rId8"/>
    <p:sldId id="265" r:id="rId9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2A37-76CD-495D-8916-A9C0657E6CDB}" type="datetimeFigureOut">
              <a:rPr lang="bg-BG" smtClean="0"/>
              <a:t>3.11.2023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B13E-6E27-4AB1-B3DF-B2EF16963B2E}" type="slidenum">
              <a:rPr lang="bg-BG" smtClean="0"/>
              <a:t>‹#›</a:t>
            </a:fld>
            <a:endParaRPr lang="bg-BG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2A37-76CD-495D-8916-A9C0657E6CDB}" type="datetimeFigureOut">
              <a:rPr lang="bg-BG" smtClean="0"/>
              <a:t>3.11.2023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B13E-6E27-4AB1-B3DF-B2EF16963B2E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2A37-76CD-495D-8916-A9C0657E6CDB}" type="datetimeFigureOut">
              <a:rPr lang="bg-BG" smtClean="0"/>
              <a:t>3.11.2023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B13E-6E27-4AB1-B3DF-B2EF16963B2E}" type="slidenum">
              <a:rPr lang="bg-BG" smtClean="0"/>
              <a:t>‹#›</a:t>
            </a:fld>
            <a:endParaRPr lang="bg-BG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2A37-76CD-495D-8916-A9C0657E6CDB}" type="datetimeFigureOut">
              <a:rPr lang="bg-BG" smtClean="0"/>
              <a:t>3.11.2023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B13E-6E27-4AB1-B3DF-B2EF16963B2E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2A37-76CD-495D-8916-A9C0657E6CDB}" type="datetimeFigureOut">
              <a:rPr lang="bg-BG" smtClean="0"/>
              <a:t>3.11.2023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B13E-6E27-4AB1-B3DF-B2EF16963B2E}" type="slidenum">
              <a:rPr lang="bg-BG" smtClean="0"/>
              <a:t>‹#›</a:t>
            </a:fld>
            <a:endParaRPr lang="bg-BG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2A37-76CD-495D-8916-A9C0657E6CDB}" type="datetimeFigureOut">
              <a:rPr lang="bg-BG" smtClean="0"/>
              <a:t>3.11.2023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B13E-6E27-4AB1-B3DF-B2EF16963B2E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2A37-76CD-495D-8916-A9C0657E6CDB}" type="datetimeFigureOut">
              <a:rPr lang="bg-BG" smtClean="0"/>
              <a:t>3.11.2023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B13E-6E27-4AB1-B3DF-B2EF16963B2E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2A37-76CD-495D-8916-A9C0657E6CDB}" type="datetimeFigureOut">
              <a:rPr lang="bg-BG" smtClean="0"/>
              <a:t>3.11.2023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B13E-6E27-4AB1-B3DF-B2EF16963B2E}" type="slidenum">
              <a:rPr lang="bg-BG" smtClean="0"/>
              <a:t>‹#›</a:t>
            </a:fld>
            <a:endParaRPr lang="bg-BG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2A37-76CD-495D-8916-A9C0657E6CDB}" type="datetimeFigureOut">
              <a:rPr lang="bg-BG" smtClean="0"/>
              <a:t>3.11.2023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B13E-6E27-4AB1-B3DF-B2EF16963B2E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2A37-76CD-495D-8916-A9C0657E6CDB}" type="datetimeFigureOut">
              <a:rPr lang="bg-BG" smtClean="0"/>
              <a:t>3.11.2023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B13E-6E27-4AB1-B3DF-B2EF16963B2E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2A37-76CD-495D-8916-A9C0657E6CDB}" type="datetimeFigureOut">
              <a:rPr lang="bg-BG" smtClean="0"/>
              <a:t>3.11.2023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B13E-6E27-4AB1-B3DF-B2EF16963B2E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8BC62A37-76CD-495D-8916-A9C0657E6CDB}" type="datetimeFigureOut">
              <a:rPr lang="bg-BG" smtClean="0"/>
              <a:t>3.11.2023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731BB13E-6E27-4AB1-B3DF-B2EF16963B2E}" type="slidenum">
              <a:rPr lang="bg-BG" smtClean="0"/>
              <a:t>‹#›</a:t>
            </a:fld>
            <a:endParaRPr lang="bg-BG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4.wav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4.wav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4.wav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5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971600" y="476672"/>
            <a:ext cx="7543800" cy="5760640"/>
          </a:xfrm>
        </p:spPr>
        <p:txBody>
          <a:bodyPr/>
          <a:lstStyle/>
          <a:p>
            <a:pPr algn="ctr"/>
            <a:r>
              <a:rPr lang="bg-BG" sz="6000" dirty="0" smtClean="0"/>
              <a:t>ПРОЕКТ: </a:t>
            </a:r>
            <a:r>
              <a:rPr lang="ru-RU" sz="6000" dirty="0" smtClean="0"/>
              <a:t>«</a:t>
            </a:r>
            <a:r>
              <a:rPr lang="ru-RU" sz="6000" dirty="0" err="1" smtClean="0"/>
              <a:t>Слънце</a:t>
            </a:r>
            <a:r>
              <a:rPr lang="ru-RU" sz="6000" dirty="0" smtClean="0"/>
              <a:t> </a:t>
            </a:r>
            <a:r>
              <a:rPr lang="ru-RU" sz="6000" dirty="0"/>
              <a:t>и </a:t>
            </a:r>
            <a:r>
              <a:rPr lang="ru-RU" sz="6000" dirty="0" err="1" smtClean="0"/>
              <a:t>звезди</a:t>
            </a:r>
            <a:r>
              <a:rPr lang="ru-RU" sz="6000" dirty="0" smtClean="0"/>
              <a:t>» </a:t>
            </a:r>
            <a:r>
              <a:rPr lang="ru-RU" sz="6000" dirty="0"/>
              <a:t>- </a:t>
            </a:r>
            <a:r>
              <a:rPr lang="ru-RU" sz="6000" dirty="0" err="1"/>
              <a:t>клубове</a:t>
            </a:r>
            <a:r>
              <a:rPr lang="ru-RU" sz="6000" dirty="0"/>
              <a:t> по </a:t>
            </a:r>
            <a:r>
              <a:rPr lang="ru-RU" sz="6000" dirty="0" err="1"/>
              <a:t>интереси</a:t>
            </a:r>
            <a:r>
              <a:rPr lang="ru-RU" sz="6000" dirty="0"/>
              <a:t> </a:t>
            </a:r>
            <a:r>
              <a:rPr lang="ru-RU" sz="6000" dirty="0" err="1"/>
              <a:t>като</a:t>
            </a:r>
            <a:r>
              <a:rPr lang="ru-RU" sz="6000" dirty="0"/>
              <a:t> основа на развито </a:t>
            </a:r>
            <a:r>
              <a:rPr lang="ru-RU" sz="6000" dirty="0" err="1"/>
              <a:t>интеркултурно</a:t>
            </a:r>
            <a:r>
              <a:rPr lang="ru-RU" sz="6000" dirty="0"/>
              <a:t> </a:t>
            </a:r>
            <a:r>
              <a:rPr lang="ru-RU" sz="6000" dirty="0" smtClean="0"/>
              <a:t>образование»</a:t>
            </a:r>
            <a:endParaRPr lang="bg-BG" sz="6000" dirty="0"/>
          </a:p>
        </p:txBody>
      </p:sp>
      <p:pic>
        <p:nvPicPr>
          <p:cNvPr id="5" name="Zvonko Demirovic Amalipe(1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56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25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6981" numSld="999">
                <p:cTn id="1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77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dir="u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331640" y="188640"/>
            <a:ext cx="6781800" cy="88012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>Цел и задачи: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67544" y="1052736"/>
            <a:ext cx="8352928" cy="5400600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>
                <a:solidFill>
                  <a:schemeClr val="tx1"/>
                </a:solidFill>
              </a:rPr>
              <a:t>Създаване</a:t>
            </a:r>
            <a:r>
              <a:rPr lang="ru-RU" dirty="0">
                <a:solidFill>
                  <a:schemeClr val="tx1"/>
                </a:solidFill>
              </a:rPr>
              <a:t> на условия за </a:t>
            </a:r>
            <a:r>
              <a:rPr lang="ru-RU" dirty="0" err="1">
                <a:solidFill>
                  <a:schemeClr val="tx1"/>
                </a:solidFill>
              </a:rPr>
              <a:t>пълноценно</a:t>
            </a:r>
            <a:r>
              <a:rPr lang="ru-RU" dirty="0">
                <a:solidFill>
                  <a:schemeClr val="tx1"/>
                </a:solidFill>
              </a:rPr>
              <a:t> развитие и интеграция в </a:t>
            </a:r>
            <a:r>
              <a:rPr lang="ru-RU" dirty="0" err="1">
                <a:solidFill>
                  <a:schemeClr val="tx1"/>
                </a:solidFill>
              </a:rPr>
              <a:t>образователната</a:t>
            </a:r>
            <a:r>
              <a:rPr lang="ru-RU" dirty="0">
                <a:solidFill>
                  <a:schemeClr val="tx1"/>
                </a:solidFill>
              </a:rPr>
              <a:t> система на </a:t>
            </a:r>
            <a:r>
              <a:rPr lang="ru-RU" dirty="0" err="1">
                <a:solidFill>
                  <a:schemeClr val="tx1"/>
                </a:solidFill>
              </a:rPr>
              <a:t>децата</a:t>
            </a:r>
            <a:r>
              <a:rPr lang="ru-RU" dirty="0">
                <a:solidFill>
                  <a:schemeClr val="tx1"/>
                </a:solidFill>
              </a:rPr>
              <a:t> от </a:t>
            </a:r>
            <a:r>
              <a:rPr lang="ru-RU" dirty="0" err="1" smtClean="0">
                <a:solidFill>
                  <a:schemeClr val="tx1"/>
                </a:solidFill>
              </a:rPr>
              <a:t>етнически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малцинства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в ДГ "</a:t>
            </a:r>
            <a:r>
              <a:rPr lang="ru-RU" dirty="0" err="1">
                <a:solidFill>
                  <a:schemeClr val="tx1"/>
                </a:solidFill>
              </a:rPr>
              <a:t>Слънце</a:t>
            </a:r>
            <a:r>
              <a:rPr lang="ru-RU" dirty="0">
                <a:solidFill>
                  <a:schemeClr val="tx1"/>
                </a:solidFill>
              </a:rPr>
              <a:t>" гр. </a:t>
            </a:r>
            <a:r>
              <a:rPr lang="ru-RU" dirty="0" err="1">
                <a:solidFill>
                  <a:schemeClr val="tx1"/>
                </a:solidFill>
              </a:rPr>
              <a:t>Вършец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    </a:t>
            </a:r>
            <a:r>
              <a:rPr lang="ru-RU" dirty="0" smtClean="0">
                <a:solidFill>
                  <a:schemeClr val="tx1"/>
                </a:solidFill>
              </a:rPr>
              <a:t>Стратегически </a:t>
            </a:r>
            <a:r>
              <a:rPr lang="ru-RU" dirty="0">
                <a:solidFill>
                  <a:schemeClr val="tx1"/>
                </a:solidFill>
              </a:rPr>
              <a:t>цели на проекта:</a:t>
            </a:r>
          </a:p>
          <a:p>
            <a:r>
              <a:rPr lang="ru-RU" dirty="0">
                <a:solidFill>
                  <a:schemeClr val="tx1"/>
                </a:solidFill>
              </a:rPr>
              <a:t>1. Да се </a:t>
            </a:r>
            <a:r>
              <a:rPr lang="ru-RU" dirty="0" err="1">
                <a:solidFill>
                  <a:schemeClr val="tx1"/>
                </a:solidFill>
              </a:rPr>
              <a:t>работи</a:t>
            </a:r>
            <a:r>
              <a:rPr lang="ru-RU" dirty="0">
                <a:solidFill>
                  <a:schemeClr val="tx1"/>
                </a:solidFill>
              </a:rPr>
              <a:t> по </a:t>
            </a:r>
            <a:r>
              <a:rPr lang="ru-RU" dirty="0" err="1">
                <a:solidFill>
                  <a:schemeClr val="tx1"/>
                </a:solidFill>
              </a:rPr>
              <a:t>привличане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деца</a:t>
            </a:r>
            <a:r>
              <a:rPr lang="ru-RU" dirty="0">
                <a:solidFill>
                  <a:schemeClr val="tx1"/>
                </a:solidFill>
              </a:rPr>
              <a:t> с </a:t>
            </a:r>
            <a:r>
              <a:rPr lang="ru-RU" dirty="0" err="1">
                <a:solidFill>
                  <a:schemeClr val="tx1"/>
                </a:solidFill>
              </a:rPr>
              <a:t>ромски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произход</a:t>
            </a:r>
            <a:r>
              <a:rPr lang="ru-RU" dirty="0">
                <a:solidFill>
                  <a:schemeClr val="tx1"/>
                </a:solidFill>
              </a:rPr>
              <a:t> в </a:t>
            </a:r>
            <a:r>
              <a:rPr lang="ru-RU" dirty="0" err="1">
                <a:solidFill>
                  <a:schemeClr val="tx1"/>
                </a:solidFill>
              </a:rPr>
              <a:t>детските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градини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dirty="0">
                <a:solidFill>
                  <a:schemeClr val="tx1"/>
                </a:solidFill>
              </a:rPr>
              <a:t>2. Да се </a:t>
            </a:r>
            <a:r>
              <a:rPr lang="ru-RU" dirty="0" err="1">
                <a:solidFill>
                  <a:schemeClr val="tx1"/>
                </a:solidFill>
              </a:rPr>
              <a:t>изгради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подкрепяща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образователна</a:t>
            </a:r>
            <a:r>
              <a:rPr lang="ru-RU" dirty="0">
                <a:solidFill>
                  <a:schemeClr val="tx1"/>
                </a:solidFill>
              </a:rPr>
              <a:t> и </a:t>
            </a:r>
            <a:r>
              <a:rPr lang="ru-RU" dirty="0" err="1">
                <a:solidFill>
                  <a:schemeClr val="tx1"/>
                </a:solidFill>
              </a:rPr>
              <a:t>възпитателна</a:t>
            </a:r>
            <a:r>
              <a:rPr lang="ru-RU" dirty="0">
                <a:solidFill>
                  <a:schemeClr val="tx1"/>
                </a:solidFill>
              </a:rPr>
              <a:t> среда, </a:t>
            </a:r>
            <a:r>
              <a:rPr lang="ru-RU" dirty="0" err="1">
                <a:solidFill>
                  <a:schemeClr val="tx1"/>
                </a:solidFill>
              </a:rPr>
              <a:t>която</a:t>
            </a:r>
            <a:r>
              <a:rPr lang="ru-RU" dirty="0">
                <a:solidFill>
                  <a:schemeClr val="tx1"/>
                </a:solidFill>
              </a:rPr>
              <a:t> да </a:t>
            </a:r>
            <a:r>
              <a:rPr lang="ru-RU" dirty="0" err="1">
                <a:solidFill>
                  <a:schemeClr val="tx1"/>
                </a:solidFill>
              </a:rPr>
              <a:t>гарантира</a:t>
            </a:r>
            <a:r>
              <a:rPr lang="ru-RU" dirty="0">
                <a:solidFill>
                  <a:schemeClr val="tx1"/>
                </a:solidFill>
              </a:rPr>
              <a:t> свобода, равен шанс и </a:t>
            </a:r>
            <a:r>
              <a:rPr lang="ru-RU" dirty="0" err="1">
                <a:solidFill>
                  <a:schemeClr val="tx1"/>
                </a:solidFill>
              </a:rPr>
              <a:t>достъп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до образование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dirty="0">
                <a:solidFill>
                  <a:schemeClr val="tx1"/>
                </a:solidFill>
              </a:rPr>
              <a:t>3. Успешна адаптация на </a:t>
            </a:r>
            <a:r>
              <a:rPr lang="ru-RU" dirty="0" err="1">
                <a:solidFill>
                  <a:schemeClr val="tx1"/>
                </a:solidFill>
              </a:rPr>
              <a:t>децата</a:t>
            </a:r>
            <a:r>
              <a:rPr lang="ru-RU" dirty="0">
                <a:solidFill>
                  <a:schemeClr val="tx1"/>
                </a:solidFill>
              </a:rPr>
              <a:t>, за </a:t>
            </a:r>
            <a:r>
              <a:rPr lang="ru-RU" dirty="0" err="1">
                <a:solidFill>
                  <a:schemeClr val="tx1"/>
                </a:solidFill>
              </a:rPr>
              <a:t>които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българският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език</a:t>
            </a:r>
            <a:r>
              <a:rPr lang="ru-RU" dirty="0">
                <a:solidFill>
                  <a:schemeClr val="tx1"/>
                </a:solidFill>
              </a:rPr>
              <a:t> не е </a:t>
            </a:r>
            <a:r>
              <a:rPr lang="ru-RU" dirty="0" err="1">
                <a:solidFill>
                  <a:schemeClr val="tx1"/>
                </a:solidFill>
              </a:rPr>
              <a:t>майчин</a:t>
            </a:r>
            <a:r>
              <a:rPr lang="ru-RU" dirty="0">
                <a:solidFill>
                  <a:schemeClr val="tx1"/>
                </a:solidFill>
              </a:rPr>
              <a:t>, чрез </a:t>
            </a:r>
            <a:r>
              <a:rPr lang="ru-RU" dirty="0" err="1">
                <a:solidFill>
                  <a:schemeClr val="tx1"/>
                </a:solidFill>
              </a:rPr>
              <a:t>различни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форми</a:t>
            </a:r>
            <a:r>
              <a:rPr lang="ru-RU" dirty="0">
                <a:solidFill>
                  <a:schemeClr val="tx1"/>
                </a:solidFill>
              </a:rPr>
              <a:t> за </a:t>
            </a:r>
            <a:r>
              <a:rPr lang="ru-RU" dirty="0" smtClean="0">
                <a:solidFill>
                  <a:schemeClr val="tx1"/>
                </a:solidFill>
              </a:rPr>
              <a:t>позитивно </a:t>
            </a:r>
            <a:r>
              <a:rPr lang="ru-RU" dirty="0" err="1" smtClean="0">
                <a:solidFill>
                  <a:schemeClr val="tx1"/>
                </a:solidFill>
              </a:rPr>
              <a:t>образователни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и </a:t>
            </a:r>
            <a:r>
              <a:rPr lang="ru-RU" dirty="0" err="1">
                <a:solidFill>
                  <a:schemeClr val="tx1"/>
                </a:solidFill>
              </a:rPr>
              <a:t>интеркултурно</a:t>
            </a:r>
            <a:r>
              <a:rPr lang="ru-RU" dirty="0">
                <a:solidFill>
                  <a:schemeClr val="tx1"/>
                </a:solidFill>
              </a:rPr>
              <a:t> взаимодействие.</a:t>
            </a:r>
          </a:p>
          <a:p>
            <a:r>
              <a:rPr lang="ru-RU" dirty="0">
                <a:solidFill>
                  <a:schemeClr val="tx1"/>
                </a:solidFill>
              </a:rPr>
              <a:t>4. Цел е </a:t>
            </a:r>
            <a:r>
              <a:rPr lang="ru-RU" dirty="0" err="1">
                <a:solidFill>
                  <a:schemeClr val="tx1"/>
                </a:solidFill>
              </a:rPr>
              <a:t>редовно</a:t>
            </a:r>
            <a:r>
              <a:rPr lang="ru-RU" dirty="0">
                <a:solidFill>
                  <a:schemeClr val="tx1"/>
                </a:solidFill>
              </a:rPr>
              <a:t> посещение в </a:t>
            </a:r>
            <a:r>
              <a:rPr lang="ru-RU" dirty="0" err="1">
                <a:solidFill>
                  <a:schemeClr val="tx1"/>
                </a:solidFill>
              </a:rPr>
              <a:t>групите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детската</a:t>
            </a:r>
            <a:r>
              <a:rPr lang="ru-RU" dirty="0">
                <a:solidFill>
                  <a:schemeClr val="tx1"/>
                </a:solidFill>
              </a:rPr>
              <a:t> градина, с превенция на </a:t>
            </a:r>
            <a:r>
              <a:rPr lang="ru-RU" dirty="0" err="1">
                <a:solidFill>
                  <a:schemeClr val="tx1"/>
                </a:solidFill>
              </a:rPr>
              <a:t>отпадането</a:t>
            </a:r>
            <a:r>
              <a:rPr lang="ru-RU" dirty="0">
                <a:solidFill>
                  <a:schemeClr val="tx1"/>
                </a:solidFill>
              </a:rPr>
              <a:t> от </a:t>
            </a:r>
            <a:r>
              <a:rPr lang="ru-RU" dirty="0" err="1">
                <a:solidFill>
                  <a:schemeClr val="tx1"/>
                </a:solidFill>
              </a:rPr>
              <a:t>държавно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регламентирания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образователно-възпитателен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процес</a:t>
            </a:r>
            <a:r>
              <a:rPr lang="ru-RU" dirty="0">
                <a:solidFill>
                  <a:schemeClr val="tx1"/>
                </a:solidFill>
              </a:rPr>
              <a:t>, чрез </a:t>
            </a:r>
            <a:r>
              <a:rPr lang="ru-RU" dirty="0" err="1">
                <a:solidFill>
                  <a:schemeClr val="tx1"/>
                </a:solidFill>
              </a:rPr>
              <a:t>откриване</a:t>
            </a:r>
            <a:r>
              <a:rPr lang="ru-RU" dirty="0">
                <a:solidFill>
                  <a:schemeClr val="tx1"/>
                </a:solidFill>
              </a:rPr>
              <a:t> и </a:t>
            </a:r>
            <a:r>
              <a:rPr lang="ru-RU" dirty="0" err="1">
                <a:solidFill>
                  <a:schemeClr val="tx1"/>
                </a:solidFill>
              </a:rPr>
              <a:t>развиване</a:t>
            </a:r>
            <a:r>
              <a:rPr lang="ru-RU" dirty="0">
                <a:solidFill>
                  <a:schemeClr val="tx1"/>
                </a:solidFill>
              </a:rPr>
              <a:t> на </a:t>
            </a:r>
            <a:r>
              <a:rPr lang="ru-RU" dirty="0" err="1">
                <a:solidFill>
                  <a:schemeClr val="tx1"/>
                </a:solidFill>
              </a:rPr>
              <a:t>талантите</a:t>
            </a:r>
            <a:r>
              <a:rPr lang="ru-RU" dirty="0">
                <a:solidFill>
                  <a:schemeClr val="tx1"/>
                </a:solidFill>
              </a:rPr>
              <a:t> им за обучение в дух на </a:t>
            </a:r>
            <a:r>
              <a:rPr lang="ru-RU" dirty="0" err="1">
                <a:solidFill>
                  <a:schemeClr val="tx1"/>
                </a:solidFill>
              </a:rPr>
              <a:t>толерантност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и </a:t>
            </a:r>
            <a:r>
              <a:rPr lang="ru-RU" dirty="0" err="1" smtClean="0">
                <a:solidFill>
                  <a:schemeClr val="tx1"/>
                </a:solidFill>
              </a:rPr>
              <a:t>съхраняване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на </a:t>
            </a:r>
            <a:r>
              <a:rPr lang="ru-RU" dirty="0" err="1">
                <a:solidFill>
                  <a:schemeClr val="tx1"/>
                </a:solidFill>
              </a:rPr>
              <a:t>културната</a:t>
            </a:r>
            <a:r>
              <a:rPr lang="ru-RU" dirty="0">
                <a:solidFill>
                  <a:schemeClr val="tx1"/>
                </a:solidFill>
              </a:rPr>
              <a:t> им </a:t>
            </a:r>
            <a:r>
              <a:rPr lang="ru-RU" dirty="0" err="1" smtClean="0">
                <a:solidFill>
                  <a:schemeClr val="tx1"/>
                </a:solidFill>
              </a:rPr>
              <a:t>идентичност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59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  <p:sndAc>
          <p:stSnd>
            <p:snd r:embed="rId2" name="hammer.wav"/>
          </p:stSnd>
        </p:sndAc>
      </p:transition>
    </mc:Choice>
    <mc:Fallback xmlns="">
      <p:transition spd="slow">
        <p:fade/>
        <p:sndAc>
          <p:stSnd>
            <p:snd r:embed="rId3" name="hammer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79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50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1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13" tmFilter="0, 0; 0.125,0.2665; 0.25,0.4; 0.375,0.465; 0.5,0.5;  0.625,0.535; 0.75,0.6; 0.875,0.7335; 1,1">
                                          <p:stCondLst>
                                            <p:cond delay="91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6" tmFilter="0, 0; 0.125,0.2665; 0.25,0.4; 0.375,0.465; 0.5,0.5;  0.625,0.535; 0.75,0.6; 0.875,0.7335; 1,1">
                                          <p:stCondLst>
                                            <p:cond delay="1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26" tmFilter="0, 0; 0.125,0.2665; 0.25,0.4; 0.375,0.465; 0.5,0.5;  0.625,0.535; 0.75,0.6; 0.875,0.7335; 1,1">
                                          <p:stCondLst>
                                            <p:cond delay="227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36">
                                          <p:stCondLst>
                                            <p:cond delay="89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228" decel="50000">
                                          <p:stCondLst>
                                            <p:cond delay="93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36">
                                          <p:stCondLst>
                                            <p:cond delay="18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228" decel="50000">
                                          <p:stCondLst>
                                            <p:cond delay="184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36">
                                          <p:stCondLst>
                                            <p:cond delay="225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228" decel="50000">
                                          <p:stCondLst>
                                            <p:cond delay="229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36">
                                          <p:stCondLst>
                                            <p:cond delay="248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228" decel="50000">
                                          <p:stCondLst>
                                            <p:cond delay="252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403648" y="116632"/>
            <a:ext cx="6781800" cy="907504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Дейности и участници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83568" y="980728"/>
            <a:ext cx="7992888" cy="5688632"/>
          </a:xfrm>
        </p:spPr>
        <p:txBody>
          <a:bodyPr>
            <a:noAutofit/>
          </a:bodyPr>
          <a:lstStyle/>
          <a:p>
            <a:r>
              <a:rPr lang="bg-BG" sz="3200" dirty="0" smtClean="0"/>
              <a:t>Дейност 1: Организация и управление</a:t>
            </a:r>
          </a:p>
          <a:p>
            <a:r>
              <a:rPr lang="bg-BG" sz="3200" dirty="0" smtClean="0"/>
              <a:t>Дейност 2: Информиране и публичност</a:t>
            </a:r>
          </a:p>
          <a:p>
            <a:r>
              <a:rPr lang="bg-BG" sz="3200" dirty="0" smtClean="0"/>
              <a:t>Дейност 3: „Арт-ателие „</a:t>
            </a:r>
            <a:r>
              <a:rPr lang="bg-BG" sz="3200" dirty="0" err="1" smtClean="0"/>
              <a:t>Сръчковци</a:t>
            </a:r>
            <a:r>
              <a:rPr lang="bg-BG" sz="3200" dirty="0" smtClean="0"/>
              <a:t>“</a:t>
            </a:r>
          </a:p>
          <a:p>
            <a:r>
              <a:rPr lang="bg-BG" sz="3200" dirty="0" smtClean="0"/>
              <a:t>Дейност 4: Клуб „Пея, танцувам и рисувам“</a:t>
            </a:r>
          </a:p>
          <a:p>
            <a:r>
              <a:rPr lang="ru-RU" sz="3200" dirty="0" err="1" smtClean="0"/>
              <a:t>Дейност</a:t>
            </a:r>
            <a:r>
              <a:rPr lang="ru-RU" sz="3200" dirty="0" smtClean="0"/>
              <a:t> 5: </a:t>
            </a:r>
            <a:r>
              <a:rPr lang="ru-RU" sz="3200" dirty="0"/>
              <a:t>Клуб „</a:t>
            </a:r>
            <a:r>
              <a:rPr lang="ru-RU" sz="3200" dirty="0" err="1"/>
              <a:t>Минало</a:t>
            </a:r>
            <a:r>
              <a:rPr lang="ru-RU" sz="3200" dirty="0"/>
              <a:t> </a:t>
            </a:r>
            <a:r>
              <a:rPr lang="ru-RU" sz="3200" dirty="0" err="1" smtClean="0"/>
              <a:t>незабравимо</a:t>
            </a:r>
            <a:r>
              <a:rPr lang="ru-RU" sz="3200" dirty="0" smtClean="0"/>
              <a:t>“</a:t>
            </a:r>
          </a:p>
          <a:p>
            <a:r>
              <a:rPr lang="ru-RU" sz="3200" dirty="0" err="1" smtClean="0"/>
              <a:t>Дейност</a:t>
            </a:r>
            <a:r>
              <a:rPr lang="ru-RU" sz="3200" dirty="0" smtClean="0"/>
              <a:t> 6: Училище за родители</a:t>
            </a:r>
          </a:p>
          <a:p>
            <a:r>
              <a:rPr lang="ru-RU" sz="3200" dirty="0" err="1" smtClean="0"/>
              <a:t>Дейност</a:t>
            </a:r>
            <a:r>
              <a:rPr lang="ru-RU" sz="3200" dirty="0" smtClean="0"/>
              <a:t> 7: Обучение на педагогически и </a:t>
            </a:r>
            <a:r>
              <a:rPr lang="ru-RU" sz="3200" dirty="0" err="1" smtClean="0"/>
              <a:t>непедагогически</a:t>
            </a:r>
            <a:r>
              <a:rPr lang="ru-RU" sz="3200" dirty="0" smtClean="0"/>
              <a:t> персонал</a:t>
            </a:r>
          </a:p>
        </p:txBody>
      </p:sp>
    </p:spTree>
    <p:extLst>
      <p:ext uri="{BB962C8B-B14F-4D97-AF65-F5344CB8AC3E}">
        <p14:creationId xmlns:p14="http://schemas.microsoft.com/office/powerpoint/2010/main" val="4223081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gallery dir="l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9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75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pc\Downloads\395558101_1075820766932003_790359526150409211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1601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pc\Downloads\393246525_852341373222000_3694013737524801717_n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354"/>
          <a:stretch/>
        </p:blipFill>
        <p:spPr bwMode="auto">
          <a:xfrm>
            <a:off x="4716016" y="-23695"/>
            <a:ext cx="4427984" cy="37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pc\Downloads\391707958_122132021546019966_2689479730021243519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146" y="3735313"/>
            <a:ext cx="4459854" cy="3122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2275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>
        <p14:switch dir="r"/>
        <p:sndAc>
          <p:stSnd>
            <p:snd r:embed="rId2" name="camera.wav"/>
          </p:stSnd>
        </p:sndAc>
      </p:transition>
    </mc:Choice>
    <mc:Fallback xmlns="">
      <p:transition spd="slow">
        <p:fade/>
        <p:sndAc>
          <p:stSnd>
            <p:snd r:embed="rId6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25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25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25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25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75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100"/>
          <a:stretch/>
        </p:blipFill>
        <p:spPr>
          <a:xfrm>
            <a:off x="535" y="0"/>
            <a:ext cx="4427449" cy="685800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0"/>
            <a:ext cx="4716016" cy="342900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3" y="3429001"/>
            <a:ext cx="4716551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311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>
        <p14:shred/>
        <p:sndAc>
          <p:stSnd>
            <p:snd r:embed="rId2" name="camera.wav"/>
          </p:stSnd>
        </p:sndAc>
      </p:transition>
    </mc:Choice>
    <mc:Fallback xmlns="">
      <p:transition spd="slow">
        <p:fade/>
        <p:sndAc>
          <p:stSnd>
            <p:snd r:embed="rId6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94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96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7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79" tmFilter="0, 0; 0.125,0.2665; 0.25,0.4; 0.375,0.465; 0.5,0.5;  0.625,0.535; 0.75,0.6; 0.875,0.7335; 1,1">
                                          <p:stCondLst>
                                            <p:cond delay="107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39" tmFilter="0, 0; 0.125,0.2665; 0.25,0.4; 0.375,0.465; 0.5,0.5;  0.625,0.535; 0.75,0.6; 0.875,0.7335; 1,1">
                                          <p:stCondLst>
                                            <p:cond delay="215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67" tmFilter="0, 0; 0.125,0.2665; 0.25,0.4; 0.375,0.465; 0.5,0.5;  0.625,0.535; 0.75,0.6; 0.875,0.7335; 1,1">
                                          <p:stCondLst>
                                            <p:cond delay="269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42">
                                          <p:stCondLst>
                                            <p:cond delay="10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270" decel="50000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42">
                                          <p:stCondLst>
                                            <p:cond delay="213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270" decel="50000">
                                          <p:stCondLst>
                                            <p:cond delay="217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42">
                                          <p:stCondLst>
                                            <p:cond delay="2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270" decel="50000">
                                          <p:stCondLst>
                                            <p:cond delay="271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42">
                                          <p:stCondLst>
                                            <p:cond delay="29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270" decel="50000">
                                          <p:stCondLst>
                                            <p:cond delay="298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623" y="-1"/>
            <a:ext cx="3810535" cy="3657599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42" b="29091"/>
          <a:stretch/>
        </p:blipFill>
        <p:spPr>
          <a:xfrm>
            <a:off x="-30624" y="3657599"/>
            <a:ext cx="9174623" cy="3200401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-1"/>
            <a:ext cx="5364088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94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250">
        <p14:flip dir="r"/>
        <p:sndAc>
          <p:stSnd>
            <p:snd r:embed="rId2" name="camera.wav"/>
          </p:stSnd>
        </p:sndAc>
      </p:transition>
    </mc:Choice>
    <mc:Fallback xmlns="">
      <p:transition spd="slow">
        <p:fade/>
        <p:sndAc>
          <p:stSnd>
            <p:snd r:embed="rId6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8496944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3494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>
        <p14:warp dir="in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0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382</TotalTime>
  <Words>215</Words>
  <Application>Microsoft Office PowerPoint</Application>
  <PresentationFormat>Презентация на цял екран (4:3)</PresentationFormat>
  <Paragraphs>16</Paragraphs>
  <Slides>8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8</vt:i4>
      </vt:variant>
    </vt:vector>
  </HeadingPairs>
  <TitlesOfParts>
    <vt:vector size="9" baseType="lpstr">
      <vt:lpstr>NewsPrint</vt:lpstr>
      <vt:lpstr>ПРОЕКТ: «Слънце и звезди» - клубове по интереси като основа на развито интеркултурно образование»</vt:lpstr>
      <vt:lpstr>Презентация на PowerPoint</vt:lpstr>
      <vt:lpstr>Цел и задачи:</vt:lpstr>
      <vt:lpstr>Дейности и участници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pc</dc:creator>
  <cp:lastModifiedBy>pc</cp:lastModifiedBy>
  <cp:revision>18</cp:revision>
  <dcterms:created xsi:type="dcterms:W3CDTF">2023-11-01T05:27:06Z</dcterms:created>
  <dcterms:modified xsi:type="dcterms:W3CDTF">2023-11-03T08:19:09Z</dcterms:modified>
</cp:coreProperties>
</file>